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Staatliches"/>
      <p:regular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font" Target="fonts/Staatliches-regular.fntdata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55ee81cd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55ee81cd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7cc8f7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7cc8f7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55ee81cd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55ee81cd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55ee81c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55ee81c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55ee81cd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55ee81cd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55ee81cd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c55ee81cd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55ee81cd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55ee81cd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55ee81c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c55ee81c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a553ef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a553ef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5ab82ad2b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5ab82ad2b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55ee81c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55ee81c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Presentation (Please upload slides as PowerPoint or PDF):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Each team will present on the project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(Should be no more than 15 minutes). The presentation should cover the following sections: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1.An overview of company (data), situation, and objective of analysis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2. What did you learn from exploratory data analysis?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3. An overview of analysis conducted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4. What was learned from the analysis? (Demonstrate with charts and figures)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5. What was learned from review/analysis of social media data (if applicable)?</a:t>
            </a:r>
            <a:endParaRPr sz="12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2F2F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2F2F2"/>
                </a:highlight>
              </a:rPr>
              <a:t>6. Conclusions and Recommendations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5a553ef2e_0_7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5a553ef2e_0_7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c55ee81c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c55ee81c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55ee81cd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55ee81cd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55ee81cd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55ee81cd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c55ee81cd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c55ee81cd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55ee81cd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55ee81cd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5a553ef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5a553ef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55ee81cd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55ee81cd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07cc8f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07cc8f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5a553ef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5a553ef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07cc8f7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07cc8f7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55ee81cd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55ee81cd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55ee81cd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55ee81cd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75950" y="3377250"/>
            <a:ext cx="579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462650" y="1203525"/>
            <a:ext cx="6218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2110950" y="3064000"/>
            <a:ext cx="49221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1678750" y="643000"/>
            <a:ext cx="6246600" cy="3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hasCustomPrompt="1" type="title"/>
          </p:nvPr>
        </p:nvSpPr>
        <p:spPr>
          <a:xfrm>
            <a:off x="1202325" y="5558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449800" y="641612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449800" y="9548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3" type="title"/>
          </p:nvPr>
        </p:nvSpPr>
        <p:spPr>
          <a:xfrm>
            <a:off x="1202325" y="12035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4" type="title"/>
          </p:nvPr>
        </p:nvSpPr>
        <p:spPr>
          <a:xfrm>
            <a:off x="2449800" y="12894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449800" y="16025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6" type="title"/>
          </p:nvPr>
        </p:nvSpPr>
        <p:spPr>
          <a:xfrm>
            <a:off x="1202325" y="18512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7" type="title"/>
          </p:nvPr>
        </p:nvSpPr>
        <p:spPr>
          <a:xfrm>
            <a:off x="2449800" y="19371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8" type="subTitle"/>
          </p:nvPr>
        </p:nvSpPr>
        <p:spPr>
          <a:xfrm>
            <a:off x="2449800" y="22502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hasCustomPrompt="1" idx="9" type="title"/>
          </p:nvPr>
        </p:nvSpPr>
        <p:spPr>
          <a:xfrm>
            <a:off x="1202325" y="24989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3" type="title"/>
          </p:nvPr>
        </p:nvSpPr>
        <p:spPr>
          <a:xfrm>
            <a:off x="2449800" y="25848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4" type="subTitle"/>
          </p:nvPr>
        </p:nvSpPr>
        <p:spPr>
          <a:xfrm>
            <a:off x="2449800" y="28979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hasCustomPrompt="1" idx="15" type="title"/>
          </p:nvPr>
        </p:nvSpPr>
        <p:spPr>
          <a:xfrm>
            <a:off x="1202325" y="31466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16" type="title"/>
          </p:nvPr>
        </p:nvSpPr>
        <p:spPr>
          <a:xfrm>
            <a:off x="2449800" y="32325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7" type="subTitle"/>
          </p:nvPr>
        </p:nvSpPr>
        <p:spPr>
          <a:xfrm>
            <a:off x="2449800" y="35456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18" type="title"/>
          </p:nvPr>
        </p:nvSpPr>
        <p:spPr>
          <a:xfrm>
            <a:off x="1202325" y="3794312"/>
            <a:ext cx="10572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9" type="title"/>
          </p:nvPr>
        </p:nvSpPr>
        <p:spPr>
          <a:xfrm>
            <a:off x="2449800" y="3880237"/>
            <a:ext cx="40452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20" type="subTitle"/>
          </p:nvPr>
        </p:nvSpPr>
        <p:spPr>
          <a:xfrm>
            <a:off x="2449800" y="41933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1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7" name="Google Shape;77;p15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0" name="Google Shape;80;p1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1867375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867375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3" type="title"/>
          </p:nvPr>
        </p:nvSpPr>
        <p:spPr>
          <a:xfrm>
            <a:off x="4185450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4" type="subTitle"/>
          </p:nvPr>
        </p:nvSpPr>
        <p:spPr>
          <a:xfrm>
            <a:off x="4185450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5" type="title"/>
          </p:nvPr>
        </p:nvSpPr>
        <p:spPr>
          <a:xfrm>
            <a:off x="6503525" y="2492150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6503525" y="2957750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310825" y="2772500"/>
            <a:ext cx="22824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1310825" y="3238100"/>
            <a:ext cx="22824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" type="title"/>
          </p:nvPr>
        </p:nvSpPr>
        <p:spPr>
          <a:xfrm>
            <a:off x="5550787" y="2772500"/>
            <a:ext cx="22824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5550787" y="3238100"/>
            <a:ext cx="22824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5074500" y="2723225"/>
            <a:ext cx="333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8"/>
          <p:cNvSpPr txBox="1"/>
          <p:nvPr>
            <p:ph hasCustomPrompt="1" idx="2" type="title"/>
          </p:nvPr>
        </p:nvSpPr>
        <p:spPr>
          <a:xfrm>
            <a:off x="5074500" y="1178125"/>
            <a:ext cx="33306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5074500" y="3396925"/>
            <a:ext cx="31308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hasCustomPrompt="1" type="title"/>
          </p:nvPr>
        </p:nvSpPr>
        <p:spPr>
          <a:xfrm>
            <a:off x="1927300" y="1779425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idx="2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>
            <p:ph hasCustomPrompt="1" idx="3" type="title"/>
          </p:nvPr>
        </p:nvSpPr>
        <p:spPr>
          <a:xfrm>
            <a:off x="6430300" y="1779425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936600" y="3934825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4" type="subTitle"/>
          </p:nvPr>
        </p:nvSpPr>
        <p:spPr>
          <a:xfrm>
            <a:off x="6439600" y="3934825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hasCustomPrompt="1" idx="5" type="title"/>
          </p:nvPr>
        </p:nvSpPr>
        <p:spPr>
          <a:xfrm>
            <a:off x="4178800" y="1035750"/>
            <a:ext cx="1946700" cy="1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/>
          <p:nvPr>
            <p:ph idx="6" type="subTitle"/>
          </p:nvPr>
        </p:nvSpPr>
        <p:spPr>
          <a:xfrm>
            <a:off x="4188100" y="3191150"/>
            <a:ext cx="19281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2152200" y="32566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0"/>
          <p:cNvSpPr txBox="1"/>
          <p:nvPr>
            <p:ph hasCustomPrompt="1" idx="2" type="title"/>
          </p:nvPr>
        </p:nvSpPr>
        <p:spPr>
          <a:xfrm>
            <a:off x="1950300" y="17115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2562600" y="3930325"/>
            <a:ext cx="40188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ONLY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1" name="Google Shape;111;p21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2" name="Google Shape;112;p21"/>
          <p:cNvSpPr txBox="1"/>
          <p:nvPr>
            <p:ph idx="2" type="title"/>
          </p:nvPr>
        </p:nvSpPr>
        <p:spPr>
          <a:xfrm>
            <a:off x="5072750" y="3428537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5072750" y="3894137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3" type="title"/>
          </p:nvPr>
        </p:nvSpPr>
        <p:spPr>
          <a:xfrm>
            <a:off x="6764958" y="3428537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6764958" y="3894137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5" type="title"/>
          </p:nvPr>
        </p:nvSpPr>
        <p:spPr>
          <a:xfrm>
            <a:off x="5072750" y="1172335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6" type="subTitle"/>
          </p:nvPr>
        </p:nvSpPr>
        <p:spPr>
          <a:xfrm>
            <a:off x="5072750" y="1637935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7" type="title"/>
          </p:nvPr>
        </p:nvSpPr>
        <p:spPr>
          <a:xfrm>
            <a:off x="6764958" y="1172335"/>
            <a:ext cx="1620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8" type="subTitle"/>
          </p:nvPr>
        </p:nvSpPr>
        <p:spPr>
          <a:xfrm>
            <a:off x="6764958" y="1637935"/>
            <a:ext cx="16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ONLY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2022425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2022425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3" type="title"/>
          </p:nvPr>
        </p:nvSpPr>
        <p:spPr>
          <a:xfrm>
            <a:off x="4188100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4188100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5" type="title"/>
          </p:nvPr>
        </p:nvSpPr>
        <p:spPr>
          <a:xfrm>
            <a:off x="6353775" y="345717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6" type="subTitle"/>
          </p:nvPr>
        </p:nvSpPr>
        <p:spPr>
          <a:xfrm>
            <a:off x="6353775" y="384657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7" type="title"/>
          </p:nvPr>
        </p:nvSpPr>
        <p:spPr>
          <a:xfrm>
            <a:off x="2022425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8" type="subTitle"/>
          </p:nvPr>
        </p:nvSpPr>
        <p:spPr>
          <a:xfrm>
            <a:off x="2022425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9" type="title"/>
          </p:nvPr>
        </p:nvSpPr>
        <p:spPr>
          <a:xfrm>
            <a:off x="4188100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3" type="subTitle"/>
          </p:nvPr>
        </p:nvSpPr>
        <p:spPr>
          <a:xfrm>
            <a:off x="4188100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4" type="title"/>
          </p:nvPr>
        </p:nvSpPr>
        <p:spPr>
          <a:xfrm>
            <a:off x="6353775" y="1474825"/>
            <a:ext cx="19281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5" type="subTitle"/>
          </p:nvPr>
        </p:nvSpPr>
        <p:spPr>
          <a:xfrm>
            <a:off x="6353775" y="1864225"/>
            <a:ext cx="19281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7" name="Google Shape;137;p23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1">
  <p:cSld name="TITLE_ONLY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0" name="Google Shape;140;p24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>
            <p:ph idx="2" type="title"/>
          </p:nvPr>
        </p:nvSpPr>
        <p:spPr>
          <a:xfrm>
            <a:off x="1977200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977200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title"/>
          </p:nvPr>
        </p:nvSpPr>
        <p:spPr>
          <a:xfrm>
            <a:off x="4301000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subTitle"/>
          </p:nvPr>
        </p:nvSpPr>
        <p:spPr>
          <a:xfrm>
            <a:off x="4301000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5" type="title"/>
          </p:nvPr>
        </p:nvSpPr>
        <p:spPr>
          <a:xfrm>
            <a:off x="6624801" y="1572800"/>
            <a:ext cx="1671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6" type="subTitle"/>
          </p:nvPr>
        </p:nvSpPr>
        <p:spPr>
          <a:xfrm>
            <a:off x="6624801" y="2876600"/>
            <a:ext cx="1671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152200" y="27232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1950300" y="11781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2549400" y="3396937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ONLY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53" name="Google Shape;153;p2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4" name="Google Shape;154;p26"/>
          <p:cNvSpPr txBox="1"/>
          <p:nvPr>
            <p:ph idx="2" type="title"/>
          </p:nvPr>
        </p:nvSpPr>
        <p:spPr>
          <a:xfrm>
            <a:off x="1838863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1838863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3" type="title"/>
          </p:nvPr>
        </p:nvSpPr>
        <p:spPr>
          <a:xfrm>
            <a:off x="3542230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4" type="subTitle"/>
          </p:nvPr>
        </p:nvSpPr>
        <p:spPr>
          <a:xfrm>
            <a:off x="3542230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5" type="title"/>
          </p:nvPr>
        </p:nvSpPr>
        <p:spPr>
          <a:xfrm>
            <a:off x="5245597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5245597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7" type="title"/>
          </p:nvPr>
        </p:nvSpPr>
        <p:spPr>
          <a:xfrm>
            <a:off x="6948947" y="2486075"/>
            <a:ext cx="15165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8" type="subTitle"/>
          </p:nvPr>
        </p:nvSpPr>
        <p:spPr>
          <a:xfrm>
            <a:off x="6948947" y="2951675"/>
            <a:ext cx="1516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1035550" y="2731750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7"/>
          <p:cNvSpPr txBox="1"/>
          <p:nvPr>
            <p:ph hasCustomPrompt="1" idx="2" type="title"/>
          </p:nvPr>
        </p:nvSpPr>
        <p:spPr>
          <a:xfrm>
            <a:off x="1035550" y="1186650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1035550" y="3405450"/>
            <a:ext cx="31785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2152200" y="2189825"/>
            <a:ext cx="483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28"/>
          <p:cNvSpPr txBox="1"/>
          <p:nvPr>
            <p:ph hasCustomPrompt="1" idx="2" type="title"/>
          </p:nvPr>
        </p:nvSpPr>
        <p:spPr>
          <a:xfrm>
            <a:off x="1950300" y="644725"/>
            <a:ext cx="52434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2713500" y="2863525"/>
            <a:ext cx="37170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BIG_NUMB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hasCustomPrompt="1" type="title"/>
          </p:nvPr>
        </p:nvSpPr>
        <p:spPr>
          <a:xfrm>
            <a:off x="2349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4" name="Google Shape;174;p29"/>
          <p:cNvSpPr txBox="1"/>
          <p:nvPr>
            <p:ph idx="3" type="title"/>
          </p:nvPr>
        </p:nvSpPr>
        <p:spPr>
          <a:xfrm>
            <a:off x="2356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2356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hasCustomPrompt="1" idx="4" type="title"/>
          </p:nvPr>
        </p:nvSpPr>
        <p:spPr>
          <a:xfrm>
            <a:off x="4360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9"/>
          <p:cNvSpPr txBox="1"/>
          <p:nvPr>
            <p:ph idx="5" type="title"/>
          </p:nvPr>
        </p:nvSpPr>
        <p:spPr>
          <a:xfrm>
            <a:off x="4367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9"/>
          <p:cNvSpPr txBox="1"/>
          <p:nvPr>
            <p:ph idx="6" type="subTitle"/>
          </p:nvPr>
        </p:nvSpPr>
        <p:spPr>
          <a:xfrm>
            <a:off x="4367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7" type="title"/>
          </p:nvPr>
        </p:nvSpPr>
        <p:spPr>
          <a:xfrm>
            <a:off x="6371000" y="3024625"/>
            <a:ext cx="1599600" cy="5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8" type="title"/>
          </p:nvPr>
        </p:nvSpPr>
        <p:spPr>
          <a:xfrm>
            <a:off x="6378642" y="3579800"/>
            <a:ext cx="15843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9" type="subTitle"/>
          </p:nvPr>
        </p:nvSpPr>
        <p:spPr>
          <a:xfrm>
            <a:off x="6378642" y="3969200"/>
            <a:ext cx="1584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Design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2" type="body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2989050" y="2124150"/>
            <a:ext cx="31659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297658" y="46129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Design 1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5667550" y="1681613"/>
            <a:ext cx="27165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2" type="body"/>
          </p:nvPr>
        </p:nvSpPr>
        <p:spPr>
          <a:xfrm>
            <a:off x="5667550" y="2226788"/>
            <a:ext cx="236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1" name="Google Shape;191;p31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2152200" y="1058375"/>
            <a:ext cx="4839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939700" y="1826800"/>
            <a:ext cx="3264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2"/>
          <p:cNvSpPr txBox="1"/>
          <p:nvPr/>
        </p:nvSpPr>
        <p:spPr>
          <a:xfrm>
            <a:off x="3332700" y="2853375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000">
                <a:solidFill>
                  <a:schemeClr val="accent5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IG_NUMB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678738" y="885300"/>
            <a:ext cx="32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326961" y="885300"/>
            <a:ext cx="32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4869600" y="1731150"/>
            <a:ext cx="30198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0" name="Google Shape;30;p7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8"/>
          <p:cNvGrpSpPr/>
          <p:nvPr/>
        </p:nvGrpSpPr>
        <p:grpSpPr>
          <a:xfrm>
            <a:off x="-1176142" y="-883393"/>
            <a:ext cx="11626011" cy="6755492"/>
            <a:chOff x="238125" y="783925"/>
            <a:chExt cx="7127275" cy="4141425"/>
          </a:xfrm>
        </p:grpSpPr>
        <p:sp>
          <p:nvSpPr>
            <p:cNvPr id="33" name="Google Shape;33;p8"/>
            <p:cNvSpPr/>
            <p:nvPr/>
          </p:nvSpPr>
          <p:spPr>
            <a:xfrm>
              <a:off x="238125" y="2990775"/>
              <a:ext cx="2218000" cy="1934575"/>
            </a:xfrm>
            <a:custGeom>
              <a:rect b="b" l="l" r="r" t="t"/>
              <a:pathLst>
                <a:path extrusionOk="0" h="77383" w="88720">
                  <a:moveTo>
                    <a:pt x="28020" y="1"/>
                  </a:moveTo>
                  <a:cubicBezTo>
                    <a:pt x="11294" y="1"/>
                    <a:pt x="0" y="39029"/>
                    <a:pt x="0" y="49219"/>
                  </a:cubicBezTo>
                  <a:cubicBezTo>
                    <a:pt x="0" y="69098"/>
                    <a:pt x="22760" y="77383"/>
                    <a:pt x="37752" y="77383"/>
                  </a:cubicBezTo>
                  <a:cubicBezTo>
                    <a:pt x="37781" y="77383"/>
                    <a:pt x="88719" y="73054"/>
                    <a:pt x="88719" y="67651"/>
                  </a:cubicBezTo>
                  <a:cubicBezTo>
                    <a:pt x="88719" y="67393"/>
                    <a:pt x="88690" y="67121"/>
                    <a:pt x="88633" y="66848"/>
                  </a:cubicBezTo>
                  <a:cubicBezTo>
                    <a:pt x="82957" y="64641"/>
                    <a:pt x="81252" y="61416"/>
                    <a:pt x="81252" y="57690"/>
                  </a:cubicBezTo>
                  <a:cubicBezTo>
                    <a:pt x="81252" y="51813"/>
                    <a:pt x="85150" y="45751"/>
                    <a:pt x="85150" y="38398"/>
                  </a:cubicBezTo>
                  <a:cubicBezTo>
                    <a:pt x="85150" y="12656"/>
                    <a:pt x="58864" y="21973"/>
                    <a:pt x="47011" y="13545"/>
                  </a:cubicBezTo>
                  <a:cubicBezTo>
                    <a:pt x="40533" y="8916"/>
                    <a:pt x="37279" y="1"/>
                    <a:pt x="28020" y="1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589250" y="783925"/>
              <a:ext cx="3293325" cy="3996300"/>
            </a:xfrm>
            <a:custGeom>
              <a:rect b="b" l="l" r="r" t="t"/>
              <a:pathLst>
                <a:path extrusionOk="0" h="159852" w="131733">
                  <a:moveTo>
                    <a:pt x="19780" y="0"/>
                  </a:moveTo>
                  <a:cubicBezTo>
                    <a:pt x="11825" y="0"/>
                    <a:pt x="2438" y="8686"/>
                    <a:pt x="2438" y="25168"/>
                  </a:cubicBezTo>
                  <a:cubicBezTo>
                    <a:pt x="2438" y="39830"/>
                    <a:pt x="8687" y="57058"/>
                    <a:pt x="8687" y="68653"/>
                  </a:cubicBezTo>
                  <a:cubicBezTo>
                    <a:pt x="8687" y="82155"/>
                    <a:pt x="1" y="94180"/>
                    <a:pt x="1" y="107194"/>
                  </a:cubicBezTo>
                  <a:cubicBezTo>
                    <a:pt x="1" y="153216"/>
                    <a:pt x="69658" y="152915"/>
                    <a:pt x="69844" y="152944"/>
                  </a:cubicBezTo>
                  <a:cubicBezTo>
                    <a:pt x="78257" y="154391"/>
                    <a:pt x="84248" y="159852"/>
                    <a:pt x="92533" y="159852"/>
                  </a:cubicBezTo>
                  <a:cubicBezTo>
                    <a:pt x="93636" y="159852"/>
                    <a:pt x="94740" y="159752"/>
                    <a:pt x="95829" y="159565"/>
                  </a:cubicBezTo>
                  <a:cubicBezTo>
                    <a:pt x="87774" y="157286"/>
                    <a:pt x="83016" y="151439"/>
                    <a:pt x="83016" y="144631"/>
                  </a:cubicBezTo>
                  <a:cubicBezTo>
                    <a:pt x="83016" y="126357"/>
                    <a:pt x="113401" y="119592"/>
                    <a:pt x="113401" y="100945"/>
                  </a:cubicBezTo>
                  <a:cubicBezTo>
                    <a:pt x="113401" y="62175"/>
                    <a:pt x="46267" y="75074"/>
                    <a:pt x="46267" y="50537"/>
                  </a:cubicBezTo>
                  <a:cubicBezTo>
                    <a:pt x="46267" y="25369"/>
                    <a:pt x="131732" y="33667"/>
                    <a:pt x="131732" y="14576"/>
                  </a:cubicBezTo>
                  <a:cubicBezTo>
                    <a:pt x="131732" y="7654"/>
                    <a:pt x="116382" y="2279"/>
                    <a:pt x="100258" y="2279"/>
                  </a:cubicBezTo>
                  <a:cubicBezTo>
                    <a:pt x="84449" y="2279"/>
                    <a:pt x="68611" y="5690"/>
                    <a:pt x="52745" y="5690"/>
                  </a:cubicBezTo>
                  <a:cubicBezTo>
                    <a:pt x="35761" y="5690"/>
                    <a:pt x="30429" y="0"/>
                    <a:pt x="19780" y="0"/>
                  </a:cubicBezTo>
                  <a:close/>
                </a:path>
              </a:pathLst>
            </a:custGeom>
            <a:solidFill>
              <a:srgbClr val="B2E2E3">
                <a:alpha val="19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4186050" y="1063050"/>
              <a:ext cx="2937500" cy="2960075"/>
            </a:xfrm>
            <a:custGeom>
              <a:rect b="b" l="l" r="r" t="t"/>
              <a:pathLst>
                <a:path extrusionOk="0" h="118403" w="117500">
                  <a:moveTo>
                    <a:pt x="106095" y="116177"/>
                  </a:moveTo>
                  <a:cubicBezTo>
                    <a:pt x="105103" y="116776"/>
                    <a:pt x="104177" y="117338"/>
                    <a:pt x="103525" y="118044"/>
                  </a:cubicBezTo>
                  <a:lnTo>
                    <a:pt x="106095" y="116177"/>
                  </a:lnTo>
                  <a:close/>
                  <a:moveTo>
                    <a:pt x="30156" y="0"/>
                  </a:moveTo>
                  <a:cubicBezTo>
                    <a:pt x="11724" y="0"/>
                    <a:pt x="0" y="12943"/>
                    <a:pt x="0" y="20295"/>
                  </a:cubicBezTo>
                  <a:cubicBezTo>
                    <a:pt x="0" y="57531"/>
                    <a:pt x="71076" y="28794"/>
                    <a:pt x="71076" y="69972"/>
                  </a:cubicBezTo>
                  <a:cubicBezTo>
                    <a:pt x="71076" y="76737"/>
                    <a:pt x="69184" y="83889"/>
                    <a:pt x="69184" y="91084"/>
                  </a:cubicBezTo>
                  <a:cubicBezTo>
                    <a:pt x="69184" y="107739"/>
                    <a:pt x="81395" y="118402"/>
                    <a:pt x="96631" y="118402"/>
                  </a:cubicBezTo>
                  <a:cubicBezTo>
                    <a:pt x="100558" y="118402"/>
                    <a:pt x="104299" y="117456"/>
                    <a:pt x="107294" y="115306"/>
                  </a:cubicBezTo>
                  <a:lnTo>
                    <a:pt x="107294" y="115306"/>
                  </a:lnTo>
                  <a:lnTo>
                    <a:pt x="106095" y="116177"/>
                  </a:lnTo>
                  <a:lnTo>
                    <a:pt x="106095" y="116177"/>
                  </a:lnTo>
                  <a:cubicBezTo>
                    <a:pt x="108588" y="114673"/>
                    <a:pt x="111494" y="112943"/>
                    <a:pt x="111494" y="108154"/>
                  </a:cubicBezTo>
                  <a:cubicBezTo>
                    <a:pt x="111494" y="100945"/>
                    <a:pt x="102866" y="94080"/>
                    <a:pt x="102866" y="84018"/>
                  </a:cubicBezTo>
                  <a:cubicBezTo>
                    <a:pt x="102866" y="68940"/>
                    <a:pt x="117499" y="64483"/>
                    <a:pt x="117499" y="41522"/>
                  </a:cubicBezTo>
                  <a:cubicBezTo>
                    <a:pt x="117499" y="29339"/>
                    <a:pt x="113859" y="4343"/>
                    <a:pt x="101633" y="4343"/>
                  </a:cubicBezTo>
                  <a:cubicBezTo>
                    <a:pt x="94137" y="4343"/>
                    <a:pt x="87358" y="10879"/>
                    <a:pt x="79346" y="10879"/>
                  </a:cubicBezTo>
                  <a:cubicBezTo>
                    <a:pt x="68539" y="10879"/>
                    <a:pt x="48831" y="0"/>
                    <a:pt x="30156" y="0"/>
                  </a:cubicBezTo>
                  <a:close/>
                </a:path>
              </a:pathLst>
            </a:custGeom>
            <a:solidFill>
              <a:srgbClr val="FFFFFF">
                <a:alpha val="37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137725" y="1079525"/>
              <a:ext cx="2227675" cy="1775175"/>
            </a:xfrm>
            <a:custGeom>
              <a:rect b="b" l="l" r="r" t="t"/>
              <a:pathLst>
                <a:path extrusionOk="0" h="71007" w="89107">
                  <a:moveTo>
                    <a:pt x="26731" y="0"/>
                  </a:moveTo>
                  <a:cubicBezTo>
                    <a:pt x="8844" y="0"/>
                    <a:pt x="1" y="14233"/>
                    <a:pt x="2050" y="21098"/>
                  </a:cubicBezTo>
                  <a:cubicBezTo>
                    <a:pt x="6637" y="36463"/>
                    <a:pt x="26502" y="31676"/>
                    <a:pt x="32077" y="35316"/>
                  </a:cubicBezTo>
                  <a:cubicBezTo>
                    <a:pt x="48790" y="46208"/>
                    <a:pt x="46877" y="71006"/>
                    <a:pt x="64540" y="71006"/>
                  </a:cubicBezTo>
                  <a:cubicBezTo>
                    <a:pt x="68447" y="71006"/>
                    <a:pt x="73311" y="69793"/>
                    <a:pt x="79547" y="66948"/>
                  </a:cubicBezTo>
                  <a:cubicBezTo>
                    <a:pt x="79876" y="63336"/>
                    <a:pt x="77569" y="60513"/>
                    <a:pt x="77569" y="57030"/>
                  </a:cubicBezTo>
                  <a:cubicBezTo>
                    <a:pt x="77569" y="48875"/>
                    <a:pt x="89107" y="41465"/>
                    <a:pt x="89107" y="31633"/>
                  </a:cubicBezTo>
                  <a:cubicBezTo>
                    <a:pt x="89107" y="789"/>
                    <a:pt x="44604" y="0"/>
                    <a:pt x="26731" y="0"/>
                  </a:cubicBezTo>
                  <a:close/>
                </a:path>
              </a:pathLst>
            </a:custGeom>
            <a:solidFill>
              <a:srgbClr val="B2E2E3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4477700" y="3095775"/>
              <a:ext cx="2566650" cy="1631075"/>
            </a:xfrm>
            <a:custGeom>
              <a:rect b="b" l="l" r="r" t="t"/>
              <a:pathLst>
                <a:path extrusionOk="0" h="65243" w="102666">
                  <a:moveTo>
                    <a:pt x="47714" y="0"/>
                  </a:moveTo>
                  <a:cubicBezTo>
                    <a:pt x="37595" y="301"/>
                    <a:pt x="44776" y="14820"/>
                    <a:pt x="27305" y="22646"/>
                  </a:cubicBezTo>
                  <a:cubicBezTo>
                    <a:pt x="19221" y="26258"/>
                    <a:pt x="1" y="33166"/>
                    <a:pt x="1" y="54335"/>
                  </a:cubicBezTo>
                  <a:cubicBezTo>
                    <a:pt x="1" y="63035"/>
                    <a:pt x="12184" y="65242"/>
                    <a:pt x="20841" y="65242"/>
                  </a:cubicBezTo>
                  <a:cubicBezTo>
                    <a:pt x="32479" y="65242"/>
                    <a:pt x="36965" y="62190"/>
                    <a:pt x="54952" y="62190"/>
                  </a:cubicBezTo>
                  <a:cubicBezTo>
                    <a:pt x="63265" y="62190"/>
                    <a:pt x="71635" y="62677"/>
                    <a:pt x="79963" y="62677"/>
                  </a:cubicBezTo>
                  <a:cubicBezTo>
                    <a:pt x="90684" y="62677"/>
                    <a:pt x="102666" y="62003"/>
                    <a:pt x="102666" y="51211"/>
                  </a:cubicBezTo>
                  <a:cubicBezTo>
                    <a:pt x="102666" y="50680"/>
                    <a:pt x="102565" y="50179"/>
                    <a:pt x="102264" y="49935"/>
                  </a:cubicBezTo>
                  <a:cubicBezTo>
                    <a:pt x="101720" y="49476"/>
                    <a:pt x="101017" y="49247"/>
                    <a:pt x="100415" y="48889"/>
                  </a:cubicBezTo>
                  <a:cubicBezTo>
                    <a:pt x="98925" y="49090"/>
                    <a:pt x="97463" y="49032"/>
                    <a:pt x="96044" y="49204"/>
                  </a:cubicBezTo>
                  <a:cubicBezTo>
                    <a:pt x="93146" y="49539"/>
                    <a:pt x="90449" y="49697"/>
                    <a:pt x="87937" y="49697"/>
                  </a:cubicBezTo>
                  <a:cubicBezTo>
                    <a:pt x="43443" y="49697"/>
                    <a:pt x="57132" y="0"/>
                    <a:pt x="47757" y="0"/>
                  </a:cubicBezTo>
                  <a:close/>
                </a:path>
              </a:pathLst>
            </a:custGeom>
            <a:solidFill>
              <a:srgbClr val="5BB8BB">
                <a:alpha val="2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8"/>
          <p:cNvSpPr txBox="1"/>
          <p:nvPr>
            <p:ph type="title"/>
          </p:nvPr>
        </p:nvSpPr>
        <p:spPr>
          <a:xfrm flipH="1">
            <a:off x="2497650" y="892625"/>
            <a:ext cx="4148700" cy="223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33700" y="873500"/>
            <a:ext cx="271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1633700" y="1949100"/>
            <a:ext cx="32736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" name="Google Shape;43;p9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1572600" y="1841700"/>
            <a:ext cx="5998800" cy="14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160">
          <p15:clr>
            <a:srgbClr val="FA7B17"/>
          </p15:clr>
        </p15:guide>
        <p15:guide id="2" orient="horz" pos="2080">
          <p15:clr>
            <a:srgbClr val="FA7B17"/>
          </p15:clr>
        </p15:guide>
        <p15:guide id="3" pos="991">
          <p15:clr>
            <a:srgbClr val="FA7B17"/>
          </p15:clr>
        </p15:guide>
        <p15:guide id="4" pos="476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DCFD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taatliches"/>
              <a:buNone/>
              <a:defRPr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44.pn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1559250" y="1241550"/>
            <a:ext cx="602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Jibu market ASsessment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1675950" y="3354775"/>
            <a:ext cx="579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By: </a:t>
            </a:r>
            <a:r>
              <a:rPr b="1" lang="en"/>
              <a:t>Cole Novara, Dominick Kubica,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Dylan Gordon, and </a:t>
            </a:r>
            <a:r>
              <a:rPr b="1" lang="en"/>
              <a:t>Tabitha Tomori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06" name="Google Shape;206;p37"/>
          <p:cNvCxnSpPr/>
          <p:nvPr/>
        </p:nvCxnSpPr>
        <p:spPr>
          <a:xfrm rot="10800000">
            <a:off x="2680100" y="949525"/>
            <a:ext cx="281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7"/>
          <p:cNvCxnSpPr/>
          <p:nvPr/>
        </p:nvCxnSpPr>
        <p:spPr>
          <a:xfrm rot="10800000">
            <a:off x="4775975" y="949593"/>
            <a:ext cx="168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7"/>
          <p:cNvCxnSpPr/>
          <p:nvPr/>
        </p:nvCxnSpPr>
        <p:spPr>
          <a:xfrm rot="10800000">
            <a:off x="2675700" y="4208000"/>
            <a:ext cx="379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875" y="1192850"/>
            <a:ext cx="5380393" cy="3549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05" name="Google Shape;305;p46"/>
          <p:cNvSpPr txBox="1"/>
          <p:nvPr/>
        </p:nvSpPr>
        <p:spPr>
          <a:xfrm>
            <a:off x="1189475" y="306550"/>
            <a:ext cx="73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Correlation between Sales and Expenses by Country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614463"/>
            <a:ext cx="62484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 txBox="1"/>
          <p:nvPr/>
        </p:nvSpPr>
        <p:spPr>
          <a:xfrm>
            <a:off x="2102700" y="86725"/>
            <a:ext cx="493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Linear Regression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230450" y="1966200"/>
            <a:ext cx="25665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-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Coefficients show impact each loyal customer has on Sales in USD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875" y="1624763"/>
            <a:ext cx="3656228" cy="330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 txBox="1"/>
          <p:nvPr/>
        </p:nvSpPr>
        <p:spPr>
          <a:xfrm>
            <a:off x="1519013" y="294700"/>
            <a:ext cx="655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Linear Regression Table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375" y="1643575"/>
            <a:ext cx="7340276" cy="10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/>
        </p:nvSpPr>
        <p:spPr>
          <a:xfrm>
            <a:off x="1519025" y="3323675"/>
            <a:ext cx="70950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Summary of all the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coefficients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per 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category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2700050" y="4828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regression - Retail</a:t>
            </a:r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985" y="1328225"/>
            <a:ext cx="7538633" cy="1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1347975" y="1960550"/>
            <a:ext cx="7538700" cy="5643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9"/>
          <p:cNvSpPr txBox="1"/>
          <p:nvPr/>
        </p:nvSpPr>
        <p:spPr>
          <a:xfrm>
            <a:off x="1475900" y="3236700"/>
            <a:ext cx="7410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Quality of bottles does not support increase in loyal 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Could be older businesses with older bottles have more loyal customers, or customers don’t care about bottle quality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Water affordability and Quality impacts number of loyal 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313" y="1317400"/>
            <a:ext cx="7639876" cy="20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>
            <a:off x="1270363" y="2759350"/>
            <a:ext cx="7639800" cy="5643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2496200" y="59952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regression - Businesses</a:t>
            </a:r>
            <a:endParaRPr/>
          </a:p>
        </p:txBody>
      </p:sp>
      <p:sp>
        <p:nvSpPr>
          <p:cNvPr id="340" name="Google Shape;340;p50"/>
          <p:cNvSpPr txBox="1"/>
          <p:nvPr/>
        </p:nvSpPr>
        <p:spPr>
          <a:xfrm>
            <a:off x="1327775" y="3514550"/>
            <a:ext cx="76398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1270325" y="1893650"/>
            <a:ext cx="7639800" cy="4224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398875" y="3468825"/>
            <a:ext cx="74976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Increase in Water Quality and Affordability leads to more Loyal 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Service increases Loyal 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BUT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accessibility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via  phone not as important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00" y="1493825"/>
            <a:ext cx="7751376" cy="13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 txBox="1"/>
          <p:nvPr>
            <p:ph type="title"/>
          </p:nvPr>
        </p:nvSpPr>
        <p:spPr>
          <a:xfrm>
            <a:off x="2737050" y="63237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regression - Households</a:t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1291900" y="1894834"/>
            <a:ext cx="7568100" cy="2028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1"/>
          <p:cNvSpPr/>
          <p:nvPr/>
        </p:nvSpPr>
        <p:spPr>
          <a:xfrm>
            <a:off x="1291900" y="2544175"/>
            <a:ext cx="7568100" cy="296400"/>
          </a:xfrm>
          <a:prstGeom prst="rect">
            <a:avLst/>
          </a:prstGeom>
          <a:noFill/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1285350" y="3069125"/>
            <a:ext cx="73599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Good Customer Service increases number of loyal 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Water quality and affordability is important as well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Sponsorships and Promotions: Uniquely important to Households being loyal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1321800" y="349450"/>
            <a:ext cx="70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Clustering- Optimal Number of Clusters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125" y="1067000"/>
            <a:ext cx="4745599" cy="37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6355025" y="1274875"/>
            <a:ext cx="26949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Performed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silhouette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analysis to find optimal number of clusters for k-means clustering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Optimal number of clusters found to be seven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/>
        </p:nvSpPr>
        <p:spPr>
          <a:xfrm>
            <a:off x="2684538" y="346525"/>
            <a:ext cx="43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Cluster PLot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4816" t="3381"/>
          <a:stretch/>
        </p:blipFill>
        <p:spPr>
          <a:xfrm>
            <a:off x="1316138" y="1033438"/>
            <a:ext cx="5095124" cy="37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3"/>
          <p:cNvSpPr txBox="1"/>
          <p:nvPr/>
        </p:nvSpPr>
        <p:spPr>
          <a:xfrm>
            <a:off x="6492325" y="1236225"/>
            <a:ext cx="24963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Created cluster plot to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visualize seven clusters more clearly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Cluster 3 modeled as an outlier; clusters had overlapping qualities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038" y="878350"/>
            <a:ext cx="5386024" cy="32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4"/>
          <p:cNvSpPr txBox="1"/>
          <p:nvPr/>
        </p:nvSpPr>
        <p:spPr>
          <a:xfrm>
            <a:off x="3392725" y="262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CluSter Profiles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1456100" y="4221625"/>
            <a:ext cx="753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Differences in franchise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hygiene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score, product quality, satisfaction, and franchise age suggest that older franchises have more loyal customers.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99" y="3355724"/>
            <a:ext cx="7401001" cy="13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5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83" name="Google Shape;383;p55"/>
          <p:cNvSpPr txBox="1"/>
          <p:nvPr/>
        </p:nvSpPr>
        <p:spPr>
          <a:xfrm>
            <a:off x="1970700" y="459825"/>
            <a:ext cx="57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Customer Lifetime Value (CLV)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1327775" y="1075425"/>
            <a:ext cx="76782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E69138"/>
                </a:highlight>
                <a:latin typeface="Roboto"/>
                <a:ea typeface="Roboto"/>
                <a:cs typeface="Roboto"/>
                <a:sym typeface="Roboto"/>
              </a:rPr>
              <a:t>Customer Lifetime Value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(CLV)=  </a:t>
            </a:r>
            <a:r>
              <a:rPr lang="en">
                <a:solidFill>
                  <a:schemeClr val="lt1"/>
                </a:solidFill>
                <a:highlight>
                  <a:srgbClr val="8E7CC3"/>
                </a:highlight>
                <a:latin typeface="Roboto"/>
                <a:ea typeface="Roboto"/>
                <a:cs typeface="Roboto"/>
                <a:sym typeface="Roboto"/>
              </a:rPr>
              <a:t>Monthly Customer Value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x </a:t>
            </a:r>
            <a:r>
              <a:rPr lang="en">
                <a:solidFill>
                  <a:schemeClr val="lt1"/>
                </a:solidFill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Customer Lifetime (Months)</a:t>
            </a:r>
            <a:endParaRPr>
              <a:solidFill>
                <a:schemeClr val="lt1"/>
              </a:solidFill>
              <a:highlight>
                <a:srgbClr val="6AA84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8E7CC3"/>
                </a:highlight>
                <a:latin typeface="Roboto"/>
                <a:ea typeface="Roboto"/>
                <a:cs typeface="Roboto"/>
                <a:sym typeface="Roboto"/>
              </a:rPr>
              <a:t>Monthly Customer Value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Linear regression Coefficients for (Sales~# of Loyal Customers)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Customer Lifetime (Months)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1/</a:t>
            </a:r>
            <a:r>
              <a:rPr lang="en">
                <a:solidFill>
                  <a:schemeClr val="lt1"/>
                </a:solidFill>
                <a:highlight>
                  <a:srgbClr val="660000"/>
                </a:highlight>
                <a:latin typeface="Roboto"/>
                <a:ea typeface="Roboto"/>
                <a:cs typeface="Roboto"/>
                <a:sym typeface="Roboto"/>
              </a:rPr>
              <a:t>Churn Rate</a:t>
            </a:r>
            <a:endParaRPr>
              <a:solidFill>
                <a:schemeClr val="lt1"/>
              </a:solidFill>
              <a:highlight>
                <a:srgbClr val="66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660000"/>
                </a:highlight>
                <a:latin typeface="Roboto"/>
                <a:ea typeface="Roboto"/>
                <a:cs typeface="Roboto"/>
                <a:sym typeface="Roboto"/>
              </a:rPr>
              <a:t>Churn Rate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= (</a:t>
            </a:r>
            <a:r>
              <a:rPr lang="en">
                <a:solidFill>
                  <a:schemeClr val="lt1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Churned Customers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/total number of customers) x 100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Churned 1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 loyal 1 + New 1 + New 2 - Active 2   (Suffix 2 is current month, Suffix 1 is previous)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 txBox="1"/>
          <p:nvPr>
            <p:ph type="title"/>
          </p:nvPr>
        </p:nvSpPr>
        <p:spPr>
          <a:xfrm>
            <a:off x="1392600" y="6768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01</a:t>
            </a:r>
            <a:endParaRPr sz="2300"/>
          </a:p>
        </p:txBody>
      </p:sp>
      <p:sp>
        <p:nvSpPr>
          <p:cNvPr id="215" name="Google Shape;215;p38"/>
          <p:cNvSpPr txBox="1"/>
          <p:nvPr>
            <p:ph idx="4294967295" type="title"/>
          </p:nvPr>
        </p:nvSpPr>
        <p:spPr>
          <a:xfrm>
            <a:off x="2449800" y="641612"/>
            <a:ext cx="40452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Company overview</a:t>
            </a:r>
            <a:endParaRPr sz="2300"/>
          </a:p>
        </p:txBody>
      </p:sp>
      <p:sp>
        <p:nvSpPr>
          <p:cNvPr id="216" name="Google Shape;216;p38"/>
          <p:cNvSpPr txBox="1"/>
          <p:nvPr>
            <p:ph idx="4294967295" type="subTitle"/>
          </p:nvPr>
        </p:nvSpPr>
        <p:spPr>
          <a:xfrm>
            <a:off x="2449800" y="954800"/>
            <a:ext cx="59199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Company data, situation, and analysis objective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7" name="Google Shape;217;p38"/>
          <p:cNvSpPr txBox="1"/>
          <p:nvPr>
            <p:ph idx="4294967295" type="title"/>
          </p:nvPr>
        </p:nvSpPr>
        <p:spPr>
          <a:xfrm>
            <a:off x="1392600" y="13245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02</a:t>
            </a:r>
            <a:endParaRPr sz="2300"/>
          </a:p>
        </p:txBody>
      </p:sp>
      <p:sp>
        <p:nvSpPr>
          <p:cNvPr id="218" name="Google Shape;218;p38"/>
          <p:cNvSpPr txBox="1"/>
          <p:nvPr>
            <p:ph idx="4294967295" type="title"/>
          </p:nvPr>
        </p:nvSpPr>
        <p:spPr>
          <a:xfrm>
            <a:off x="2449800" y="1289437"/>
            <a:ext cx="40452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Discussion of Data</a:t>
            </a:r>
            <a:endParaRPr sz="2300"/>
          </a:p>
        </p:txBody>
      </p:sp>
      <p:sp>
        <p:nvSpPr>
          <p:cNvPr id="219" name="Google Shape;219;p38"/>
          <p:cNvSpPr txBox="1"/>
          <p:nvPr>
            <p:ph idx="4294967295" type="subTitle"/>
          </p:nvPr>
        </p:nvSpPr>
        <p:spPr>
          <a:xfrm>
            <a:off x="2449800" y="16025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Considerations</a:t>
            </a:r>
            <a:endParaRPr sz="900"/>
          </a:p>
        </p:txBody>
      </p:sp>
      <p:sp>
        <p:nvSpPr>
          <p:cNvPr id="220" name="Google Shape;220;p38"/>
          <p:cNvSpPr txBox="1"/>
          <p:nvPr>
            <p:ph idx="4294967295" type="title"/>
          </p:nvPr>
        </p:nvSpPr>
        <p:spPr>
          <a:xfrm>
            <a:off x="1392600" y="19722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03</a:t>
            </a:r>
            <a:endParaRPr sz="2300"/>
          </a:p>
        </p:txBody>
      </p:sp>
      <p:sp>
        <p:nvSpPr>
          <p:cNvPr id="221" name="Google Shape;221;p38"/>
          <p:cNvSpPr txBox="1"/>
          <p:nvPr>
            <p:ph idx="4294967295" type="title"/>
          </p:nvPr>
        </p:nvSpPr>
        <p:spPr>
          <a:xfrm>
            <a:off x="2449800" y="1937137"/>
            <a:ext cx="40452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EDA</a:t>
            </a:r>
            <a:endParaRPr sz="2300"/>
          </a:p>
        </p:txBody>
      </p:sp>
      <p:sp>
        <p:nvSpPr>
          <p:cNvPr id="222" name="Google Shape;222;p38"/>
          <p:cNvSpPr txBox="1"/>
          <p:nvPr>
            <p:ph idx="4294967295" type="subTitle"/>
          </p:nvPr>
        </p:nvSpPr>
        <p:spPr>
          <a:xfrm>
            <a:off x="2449800" y="22502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Examples of findings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3" name="Google Shape;223;p38"/>
          <p:cNvSpPr txBox="1"/>
          <p:nvPr>
            <p:ph idx="4294967295" type="title"/>
          </p:nvPr>
        </p:nvSpPr>
        <p:spPr>
          <a:xfrm>
            <a:off x="1392600" y="26199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04</a:t>
            </a:r>
            <a:endParaRPr sz="2300"/>
          </a:p>
        </p:txBody>
      </p:sp>
      <p:sp>
        <p:nvSpPr>
          <p:cNvPr id="224" name="Google Shape;224;p38"/>
          <p:cNvSpPr txBox="1"/>
          <p:nvPr>
            <p:ph idx="4294967295" type="title"/>
          </p:nvPr>
        </p:nvSpPr>
        <p:spPr>
          <a:xfrm>
            <a:off x="2449800" y="2584837"/>
            <a:ext cx="40452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Analysis</a:t>
            </a:r>
            <a:endParaRPr sz="2300"/>
          </a:p>
        </p:txBody>
      </p:sp>
      <p:sp>
        <p:nvSpPr>
          <p:cNvPr id="225" name="Google Shape;225;p38"/>
          <p:cNvSpPr txBox="1"/>
          <p:nvPr>
            <p:ph idx="4294967295" type="subTitle"/>
          </p:nvPr>
        </p:nvSpPr>
        <p:spPr>
          <a:xfrm>
            <a:off x="2449800" y="28979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Analysis conducted with charts and figures</a:t>
            </a:r>
            <a:endParaRPr sz="900"/>
          </a:p>
        </p:txBody>
      </p:sp>
      <p:sp>
        <p:nvSpPr>
          <p:cNvPr id="226" name="Google Shape;226;p38"/>
          <p:cNvSpPr txBox="1"/>
          <p:nvPr>
            <p:ph idx="4294967295" type="title"/>
          </p:nvPr>
        </p:nvSpPr>
        <p:spPr>
          <a:xfrm>
            <a:off x="1392600" y="32676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05</a:t>
            </a:r>
            <a:endParaRPr sz="2300"/>
          </a:p>
        </p:txBody>
      </p:sp>
      <p:sp>
        <p:nvSpPr>
          <p:cNvPr id="227" name="Google Shape;227;p38"/>
          <p:cNvSpPr txBox="1"/>
          <p:nvPr>
            <p:ph idx="4294967295" type="title"/>
          </p:nvPr>
        </p:nvSpPr>
        <p:spPr>
          <a:xfrm>
            <a:off x="2449800" y="3232525"/>
            <a:ext cx="47760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Social Media/Market Analysis</a:t>
            </a:r>
            <a:endParaRPr sz="2300"/>
          </a:p>
        </p:txBody>
      </p:sp>
      <p:sp>
        <p:nvSpPr>
          <p:cNvPr id="228" name="Google Shape;228;p38"/>
          <p:cNvSpPr txBox="1"/>
          <p:nvPr>
            <p:ph idx="4294967295" type="subTitle"/>
          </p:nvPr>
        </p:nvSpPr>
        <p:spPr>
          <a:xfrm>
            <a:off x="2449800" y="35456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Relevant information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9" name="Google Shape;229;p38"/>
          <p:cNvSpPr txBox="1"/>
          <p:nvPr>
            <p:ph idx="4294967295" type="title"/>
          </p:nvPr>
        </p:nvSpPr>
        <p:spPr>
          <a:xfrm>
            <a:off x="1392600" y="3915312"/>
            <a:ext cx="1057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06</a:t>
            </a:r>
            <a:endParaRPr sz="2300"/>
          </a:p>
        </p:txBody>
      </p:sp>
      <p:sp>
        <p:nvSpPr>
          <p:cNvPr id="230" name="Google Shape;230;p38"/>
          <p:cNvSpPr txBox="1"/>
          <p:nvPr>
            <p:ph idx="4294967295" type="title"/>
          </p:nvPr>
        </p:nvSpPr>
        <p:spPr>
          <a:xfrm>
            <a:off x="2449800" y="3880237"/>
            <a:ext cx="40452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Recommendations and COnclusions</a:t>
            </a:r>
            <a:endParaRPr sz="2300"/>
          </a:p>
        </p:txBody>
      </p:sp>
      <p:sp>
        <p:nvSpPr>
          <p:cNvPr id="231" name="Google Shape;231;p38"/>
          <p:cNvSpPr txBox="1"/>
          <p:nvPr>
            <p:ph idx="4294967295" type="subTitle"/>
          </p:nvPr>
        </p:nvSpPr>
        <p:spPr>
          <a:xfrm>
            <a:off x="2449800" y="4193312"/>
            <a:ext cx="40452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What Jibu should do moving forward</a:t>
            </a:r>
            <a:endParaRPr sz="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Media / Market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 rotWithShape="1">
          <a:blip r:embed="rId3">
            <a:alphaModFix/>
          </a:blip>
          <a:srcRect b="0" l="0" r="5793" t="0"/>
          <a:stretch/>
        </p:blipFill>
        <p:spPr>
          <a:xfrm>
            <a:off x="5094950" y="113800"/>
            <a:ext cx="1918227" cy="2101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56"/>
          <p:cNvPicPr preferRelativeResize="0"/>
          <p:nvPr/>
        </p:nvPicPr>
        <p:blipFill rotWithShape="1">
          <a:blip r:embed="rId4">
            <a:alphaModFix/>
          </a:blip>
          <a:srcRect b="0" l="0" r="3456" t="0"/>
          <a:stretch/>
        </p:blipFill>
        <p:spPr>
          <a:xfrm>
            <a:off x="7065100" y="113800"/>
            <a:ext cx="2023624" cy="2101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200" y="2347775"/>
            <a:ext cx="3037526" cy="26147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9428" y="2333750"/>
            <a:ext cx="2429705" cy="26147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94" name="Google Shape;394;p56"/>
          <p:cNvSpPr txBox="1"/>
          <p:nvPr/>
        </p:nvSpPr>
        <p:spPr>
          <a:xfrm>
            <a:off x="984075" y="268625"/>
            <a:ext cx="2254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Promotions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Price Leader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Franchising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Easy to reach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Social Media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 Delivery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" name="Google Shape;395;p56"/>
          <p:cNvPicPr preferRelativeResize="0"/>
          <p:nvPr/>
        </p:nvPicPr>
        <p:blipFill rotWithShape="1">
          <a:blip r:embed="rId7">
            <a:alphaModFix/>
          </a:blip>
          <a:srcRect b="0" l="0" r="3456" t="0"/>
          <a:stretch/>
        </p:blipFill>
        <p:spPr>
          <a:xfrm>
            <a:off x="3019413" y="119175"/>
            <a:ext cx="2023624" cy="20905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2550" y="2333750"/>
            <a:ext cx="2254800" cy="25866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idx="1" type="subTitle"/>
          </p:nvPr>
        </p:nvSpPr>
        <p:spPr>
          <a:xfrm>
            <a:off x="1633700" y="873500"/>
            <a:ext cx="271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7"/>
          <p:cNvSpPr txBox="1"/>
          <p:nvPr>
            <p:ph idx="2" type="body"/>
          </p:nvPr>
        </p:nvSpPr>
        <p:spPr>
          <a:xfrm>
            <a:off x="1633700" y="1949100"/>
            <a:ext cx="32736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7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Social Media / Market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700" y="152400"/>
            <a:ext cx="3931900" cy="172684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05" name="Google Shape;4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700" y="1949098"/>
            <a:ext cx="3931901" cy="177914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06" name="Google Shape;40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6012" y="152400"/>
            <a:ext cx="3931900" cy="2656489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07" name="Google Shape;40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01" y="2870950"/>
            <a:ext cx="3931899" cy="21478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878" y="3798100"/>
            <a:ext cx="3971547" cy="123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idx="2" type="body"/>
          </p:nvPr>
        </p:nvSpPr>
        <p:spPr>
          <a:xfrm>
            <a:off x="1495850" y="782500"/>
            <a:ext cx="7234200" cy="3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Linear Regression/ CLV: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Focus on marketing / branding to Businesses -&gt; Highest Coefficient for loyal customers and their impact on sales for any category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Step Regression: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all: Water Quality and Affordability is important for loyalty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Retailers -&gt; Quality of Bottles is NOT important to customer loyalty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Businesses -&gt; Customer Service is important to loyalty, but NOT phone </a:t>
            </a:r>
            <a:r>
              <a:rPr lang="en"/>
              <a:t>accessibility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Households-&gt;  Sponsorships and promotions greatly increase loyalty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Cluster Analysis: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Invest more in marketing (e.g. promotions, sponsorships, branding) for newer franchises in order to gain and maintain more loyal customers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414" name="Google Shape;414;p58"/>
          <p:cNvSpPr txBox="1"/>
          <p:nvPr>
            <p:ph type="title"/>
          </p:nvPr>
        </p:nvSpPr>
        <p:spPr>
          <a:xfrm rot="-5400000">
            <a:off x="-1877625" y="2319400"/>
            <a:ext cx="486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idx="1" type="subTitle"/>
          </p:nvPr>
        </p:nvSpPr>
        <p:spPr>
          <a:xfrm>
            <a:off x="1633700" y="873500"/>
            <a:ext cx="4262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Market Analysis</a:t>
            </a:r>
            <a:endParaRPr/>
          </a:p>
        </p:txBody>
      </p:sp>
      <p:sp>
        <p:nvSpPr>
          <p:cNvPr id="420" name="Google Shape;420;p59"/>
          <p:cNvSpPr txBox="1"/>
          <p:nvPr>
            <p:ph idx="2" type="body"/>
          </p:nvPr>
        </p:nvSpPr>
        <p:spPr>
          <a:xfrm>
            <a:off x="1633700" y="1458700"/>
            <a:ext cx="58278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Consider </a:t>
            </a:r>
            <a:r>
              <a:rPr lang="en"/>
              <a:t>partnerships with competitors to further expand outreach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Possibly investigate leasing water purification systems to big businesses, like competitors 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up Promotions/ social media presence. The Kenya marketing team has great interaction with their posts, use as model for other countries.</a:t>
            </a:r>
            <a:endParaRPr/>
          </a:p>
        </p:txBody>
      </p:sp>
      <p:sp>
        <p:nvSpPr>
          <p:cNvPr id="421" name="Google Shape;421;p59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idx="2" type="body"/>
          </p:nvPr>
        </p:nvSpPr>
        <p:spPr>
          <a:xfrm>
            <a:off x="1710700" y="1255700"/>
            <a:ext cx="6131400" cy="3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Standardize naming of </a:t>
            </a:r>
            <a:r>
              <a:rPr lang="en" sz="1800"/>
              <a:t>franchises</a:t>
            </a:r>
            <a:r>
              <a:rPr lang="en" sz="1800"/>
              <a:t> by code </a:t>
            </a:r>
            <a:r>
              <a:rPr lang="en" sz="1800"/>
              <a:t>(for example, "drcg002")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Standardize Monthly Upload of Data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7" name="Google Shape;427;p60"/>
          <p:cNvSpPr txBox="1"/>
          <p:nvPr>
            <p:ph type="title"/>
          </p:nvPr>
        </p:nvSpPr>
        <p:spPr>
          <a:xfrm rot="-5400000">
            <a:off x="-1877625" y="2319400"/>
            <a:ext cx="486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1970700" y="459825"/>
            <a:ext cx="57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Data Collection Changes: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idx="1" type="body"/>
          </p:nvPr>
        </p:nvSpPr>
        <p:spPr>
          <a:xfrm>
            <a:off x="2110950" y="3064000"/>
            <a:ext cx="49221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34" name="Google Shape;434;p61"/>
          <p:cNvSpPr txBox="1"/>
          <p:nvPr>
            <p:ph type="title"/>
          </p:nvPr>
        </p:nvSpPr>
        <p:spPr>
          <a:xfrm>
            <a:off x="1462650" y="1203525"/>
            <a:ext cx="6218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Thank you!</a:t>
            </a:r>
            <a:endParaRPr sz="7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idx="4294967295" type="body"/>
          </p:nvPr>
        </p:nvSpPr>
        <p:spPr>
          <a:xfrm>
            <a:off x="1633700" y="1418700"/>
            <a:ext cx="32736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/>
              <a:t>Jibu is a for-profit social enterprise that empowers local entrepreneurs in emerging markets to provide essential goods and services like clean water, LPG cooking gas, and fortified porridge to their communities.”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Hybrid model-</a:t>
            </a:r>
            <a:r>
              <a:rPr lang="en"/>
              <a:t> franchises generate income and drive social impact.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Equips entrepreneurs</a:t>
            </a:r>
            <a:r>
              <a:rPr lang="en"/>
              <a:t> with capital, training, and support– aiming to create lasting solutions for improving health and well-being in underserved areas.</a:t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573" y="993740"/>
            <a:ext cx="3019801" cy="251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4294967295" type="subTitle"/>
          </p:nvPr>
        </p:nvSpPr>
        <p:spPr>
          <a:xfrm>
            <a:off x="1633700" y="576425"/>
            <a:ext cx="27165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taatliches"/>
                <a:ea typeface="Staatliches"/>
                <a:cs typeface="Staatliches"/>
                <a:sym typeface="Staatliches"/>
              </a:rPr>
              <a:t>Jibu Introduction</a:t>
            </a:r>
            <a:endParaRPr sz="28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1366050" y="1372125"/>
            <a:ext cx="43179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We would like to understand how we can understand our customer segments better.”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1. Customer segmentation: Analyze customer data to segment the target audience based on demographics, geography, behavior, and needs.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Customer Lifetime Value: Calculate the Customer Lifetime Value of Jibu's customers to understand their long-term value to the business.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Market research and competitive analyses: Conduct market research and competitor analysis to identify opportunities, threats, and market trends.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45" name="Google Shape;245;p40"/>
          <p:cNvSpPr txBox="1"/>
          <p:nvPr/>
        </p:nvSpPr>
        <p:spPr>
          <a:xfrm>
            <a:off x="1366050" y="690825"/>
            <a:ext cx="400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Company S</a:t>
            </a: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ituation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46" name="Google Shape;246;p40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grpSp>
        <p:nvGrpSpPr>
          <p:cNvPr id="247" name="Google Shape;247;p40"/>
          <p:cNvGrpSpPr/>
          <p:nvPr/>
        </p:nvGrpSpPr>
        <p:grpSpPr>
          <a:xfrm>
            <a:off x="5749627" y="1503500"/>
            <a:ext cx="1839565" cy="1718346"/>
            <a:chOff x="6000100" y="3076250"/>
            <a:chExt cx="587871" cy="512373"/>
          </a:xfrm>
        </p:grpSpPr>
        <p:sp>
          <p:nvSpPr>
            <p:cNvPr id="248" name="Google Shape;248;p40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BB8BB"/>
                </a:solidFill>
              </a:endParaRPr>
            </a:p>
          </p:txBody>
        </p:sp>
        <p:grpSp>
          <p:nvGrpSpPr>
            <p:cNvPr id="249" name="Google Shape;249;p40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250" name="Google Shape;250;p40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Google Shape;251;p40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  <p:sp>
            <p:nvSpPr>
              <p:cNvPr id="252" name="Google Shape;252;p40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  <p:sp>
            <p:nvSpPr>
              <p:cNvPr id="253" name="Google Shape;253;p40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  <p:sp>
            <p:nvSpPr>
              <p:cNvPr id="254" name="Google Shape;254;p40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  <p:sp>
            <p:nvSpPr>
              <p:cNvPr id="255" name="Google Shape;255;p40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  <p:sp>
            <p:nvSpPr>
              <p:cNvPr id="256" name="Google Shape;256;p40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BB8BB"/>
                  </a:solidFill>
                </a:endParaRPr>
              </a:p>
            </p:txBody>
          </p:sp>
        </p:grpSp>
      </p:grpSp>
      <p:sp>
        <p:nvSpPr>
          <p:cNvPr id="257" name="Google Shape;257;p40"/>
          <p:cNvSpPr/>
          <p:nvPr/>
        </p:nvSpPr>
        <p:spPr>
          <a:xfrm flipH="1">
            <a:off x="6766063" y="2281064"/>
            <a:ext cx="198210" cy="294616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203B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1782100" y="445075"/>
            <a:ext cx="64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Raw data recorded by jibu</a:t>
            </a:r>
            <a:endParaRPr/>
          </a:p>
        </p:txBody>
      </p:sp>
      <p:cxnSp>
        <p:nvCxnSpPr>
          <p:cNvPr id="263" name="Google Shape;263;p41"/>
          <p:cNvCxnSpPr/>
          <p:nvPr/>
        </p:nvCxnSpPr>
        <p:spPr>
          <a:xfrm>
            <a:off x="1147475" y="0"/>
            <a:ext cx="0" cy="518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051" y="1139950"/>
            <a:ext cx="6779899" cy="2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Data</a:t>
            </a:r>
            <a:endParaRPr sz="2800"/>
          </a:p>
        </p:txBody>
      </p:sp>
      <p:sp>
        <p:nvSpPr>
          <p:cNvPr id="266" name="Google Shape;266;p41"/>
          <p:cNvSpPr txBox="1"/>
          <p:nvPr/>
        </p:nvSpPr>
        <p:spPr>
          <a:xfrm>
            <a:off x="1624700" y="4248275"/>
            <a:ext cx="67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-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 pertinent to Customer Values or Lifetime (Non-Numeric)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00" y="2996651"/>
            <a:ext cx="5598199" cy="20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Data</a:t>
            </a:r>
            <a:endParaRPr sz="2800"/>
          </a:p>
        </p:txBody>
      </p:sp>
      <p:sp>
        <p:nvSpPr>
          <p:cNvPr id="273" name="Google Shape;273;p42"/>
          <p:cNvSpPr txBox="1"/>
          <p:nvPr/>
        </p:nvSpPr>
        <p:spPr>
          <a:xfrm>
            <a:off x="3072000" y="141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Data </a:t>
            </a: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Cleaning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883" y="719800"/>
            <a:ext cx="4619693" cy="20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2675175" y="113125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12" y="685825"/>
            <a:ext cx="6868975" cy="199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213" y="2791025"/>
            <a:ext cx="6868974" cy="22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Data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Of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325" y="2515750"/>
            <a:ext cx="7558524" cy="11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/>
          <p:nvPr/>
        </p:nvSpPr>
        <p:spPr>
          <a:xfrm>
            <a:off x="2549850" y="349475"/>
            <a:ext cx="404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Creating </a:t>
            </a: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Loyalty Metric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1402000" y="1093463"/>
            <a:ext cx="74979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Active Customers = Loyal Customers + New Customers 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Loyal Customers = Active Customers - New Customers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1402000" y="4076625"/>
            <a:ext cx="7159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Customers - First time Purchaser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 rot="-5400000">
            <a:off x="-1617675" y="2285400"/>
            <a:ext cx="434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27" y="1155000"/>
            <a:ext cx="5277750" cy="35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1802050" y="316625"/>
            <a:ext cx="62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Distribution of Franchises BY Country</a:t>
            </a:r>
            <a:endParaRPr sz="2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er Resourc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2E2E3"/>
      </a:accent1>
      <a:accent2>
        <a:srgbClr val="5BB8BB"/>
      </a:accent2>
      <a:accent3>
        <a:srgbClr val="5EDBEF"/>
      </a:accent3>
      <a:accent4>
        <a:srgbClr val="6DCFD1"/>
      </a:accent4>
      <a:accent5>
        <a:srgbClr val="0097A7"/>
      </a:accent5>
      <a:accent6>
        <a:srgbClr val="00C3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